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7" r:id="rId5"/>
    <p:sldId id="261" r:id="rId6"/>
    <p:sldId id="262" r:id="rId7"/>
    <p:sldId id="268" r:id="rId8"/>
    <p:sldId id="263" r:id="rId9"/>
    <p:sldId id="269" r:id="rId10"/>
    <p:sldId id="278" r:id="rId11"/>
    <p:sldId id="273" r:id="rId12"/>
    <p:sldId id="272" r:id="rId13"/>
    <p:sldId id="274" r:id="rId14"/>
    <p:sldId id="279" r:id="rId15"/>
    <p:sldId id="280" r:id="rId16"/>
    <p:sldId id="281" r:id="rId17"/>
    <p:sldId id="275" r:id="rId18"/>
    <p:sldId id="264" r:id="rId19"/>
    <p:sldId id="270" r:id="rId20"/>
    <p:sldId id="271" r:id="rId21"/>
    <p:sldId id="277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843677"/>
            <a:ext cx="792088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Адаптация первоклассников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школе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D:\ИРИНА\презентации2\Клипы\1 сентября\1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3690307" cy="26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356580" y="5229200"/>
            <a:ext cx="4701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АОУ лицей № </a:t>
            </a:r>
            <a:r>
              <a:rPr lang="ru-RU" sz="2400" dirty="0">
                <a:solidFill>
                  <a:srgbClr val="C00000"/>
                </a:solidFill>
              </a:rPr>
              <a:t>5</a:t>
            </a:r>
            <a:r>
              <a:rPr lang="ru-RU" sz="2400" dirty="0" smtClean="0">
                <a:solidFill>
                  <a:srgbClr val="C00000"/>
                </a:solidFill>
              </a:rPr>
              <a:t> г. </a:t>
            </a:r>
            <a:r>
              <a:rPr lang="ru-RU" sz="2400" dirty="0">
                <a:solidFill>
                  <a:srgbClr val="C00000"/>
                </a:solidFill>
              </a:rPr>
              <a:t>Д</a:t>
            </a:r>
            <a:r>
              <a:rPr lang="ru-RU" sz="2400" dirty="0" smtClean="0">
                <a:solidFill>
                  <a:srgbClr val="C00000"/>
                </a:solidFill>
              </a:rPr>
              <a:t>ОЛГОПРУДНЫЙ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12776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Залог успешной школьной адаптации: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важение к ребенку,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взаимодействие семьи и школы,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единство требований.</a:t>
            </a:r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ÑÐµÐ¼ÑÑ Ð¸ ÑÐºÐ¾Ð»Ð°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47625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 наших детей отмечается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большая информированность, достаточно высокий уровень развития познавательных процессов, мыслительных операций, но недостаточный уровень эмоционально-волевой регуляции, контроля над своими эмоциями и поведением, рост фонетических проблем у поступающих в школу детей.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	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то же время современный ребенок, как и дети – их сверстники прошлых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веков, обладает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тем же важнейшим нравственным качеством, которое определяется как духовное основание личности. Это – 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</a:rPr>
              <a:t>качество любви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</a:rPr>
              <a:t>любви к ближним, способности к сопереживанию, доброте, чуткости, совестливости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Именно эти качества развиваются в период дошкольного детства, вырастая из игры – ведущего вида деятельности. Чтобы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помочь «врасти»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 детство школьное, мы на них и должны опираться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810951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Основное содержание программы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«СОЛНЫШКО»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складывается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из четырех разделов:</a:t>
            </a:r>
          </a:p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Здравствуй, школа!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– 9 часов: Знакомство первоклассников друг с другом и с учителем, усвоение школьных правил и норм, умение работать в паре и сообща.</a:t>
            </a:r>
          </a:p>
          <a:p>
            <a:pPr lvl="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Уроки народной мудрости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– 7 часов. Знакомство первоклассников со сказками – как народной мудростью, умение искать смысл сказок, анализировать их, делать выводы для своего поведения.</a:t>
            </a:r>
          </a:p>
          <a:p>
            <a:pPr lvl="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Добрый мир. Уроки нравственности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– 11 часов.  Изучение основ духовной культуры как доброго мира, в котором разумно организованы отношения  заботы, любви, милосердия, взаимопомощи, радости. </a:t>
            </a:r>
          </a:p>
          <a:p>
            <a:pPr lvl="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Устроение отношений в нашей жизни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–7 часов.  Как живет человек в семье, как относится к Родине, к природе, к животным, зачем ходит в храм, как празднует праздники.</a:t>
            </a:r>
          </a:p>
        </p:txBody>
      </p:sp>
    </p:spTree>
    <p:extLst>
      <p:ext uri="{BB962C8B-B14F-4D97-AF65-F5344CB8AC3E}">
        <p14:creationId xmlns:p14="http://schemas.microsoft.com/office/powerpoint/2010/main" val="3841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2" y="188640"/>
            <a:ext cx="4515966" cy="6021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23" y="207858"/>
            <a:ext cx="4414079" cy="58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841840" cy="64557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04477"/>
            <a:ext cx="4390142" cy="58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63"/>
            <a:ext cx="5544616" cy="4158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92" y="2753544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77768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</a:rPr>
              <a:t>Литература к урокам: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Русские народные сказки: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Царевна-лягушка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Сивка-бурка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Иван-крестьянский сын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Иван царевич и серый волк.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Крошечка-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Хаврошечка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В.Одоевский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«Мороз Иванович»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Черемшина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«Слеза»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В.Драгунский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«Денискины рассказы»</a:t>
            </a:r>
          </a:p>
          <a:p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В.Маяковский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«Что такое хорошо и что такое плохо?»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К. Сергиенко «До свиданья, овраг!»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851145"/>
            <a:ext cx="781695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Правила для заботливых</a:t>
            </a:r>
            <a:r>
              <a:rPr kumimoji="0" lang="ru-RU" sz="2600" b="1" i="1" u="sng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родителей</a:t>
            </a:r>
            <a:r>
              <a:rPr kumimoji="0" lang="ru-RU" sz="26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600" b="1" baseline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Помогите ребенку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вжиться в позицию школьника;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Постройте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 режим дня школьника;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Помогите организовать свою деятельность;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Развивайте у детей способность управлять своими эмоциями;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Развивайте учебную мотивацию, вселяйте веру в свои способности;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Развивайте навыки общения;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Относитесь к ребенку доброжелательно, но требовательно;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Любите своего ребенка!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ru-RU" sz="26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/>
        </p:nvSpPr>
        <p:spPr bwMode="auto">
          <a:xfrm>
            <a:off x="971600" y="1214438"/>
            <a:ext cx="7416824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НЕ РЕКОМЕНДУЕТСЯ УПОТРЕБЛЯТЬ ФРАЗЫ:</a:t>
            </a:r>
            <a:b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    Тысячу раз говорили тебе, что…</a:t>
            </a:r>
          </a:p>
          <a:p>
            <a:pPr marL="514350" indent="-514350" eaLnBrk="1" hangingPunct="1">
              <a:buFontTx/>
              <a:buChar char="-"/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Сколько раз надо повторить…</a:t>
            </a:r>
          </a:p>
          <a:p>
            <a:pPr marL="514350" indent="-514350" eaLnBrk="1" hangingPunct="1">
              <a:buFontTx/>
              <a:buChar char="-"/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 о чем ты только думаешь…</a:t>
            </a:r>
          </a:p>
          <a:p>
            <a:pPr marL="514350" indent="-514350" eaLnBrk="1" hangingPunct="1">
              <a:buFontTx/>
              <a:buChar char="-"/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Неужели так трудно запомнить!...</a:t>
            </a:r>
          </a:p>
          <a:p>
            <a:pPr marL="514350" indent="-514350" eaLnBrk="1" hangingPunct="1">
              <a:buFontTx/>
              <a:buChar char="-"/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Ты становишься невыносимым…</a:t>
            </a:r>
          </a:p>
          <a:p>
            <a:pPr marL="514350" indent="-514350" eaLnBrk="1" hangingPunct="1">
              <a:buFontTx/>
              <a:buChar char="-"/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Отстань, мне некогда…</a:t>
            </a:r>
          </a:p>
          <a:p>
            <a:pPr marL="514350" indent="-514350" eaLnBrk="1" hangingPunct="1">
              <a:buFontTx/>
              <a:buChar char="-"/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Иди, сам подумай (или читай еще раз)…</a:t>
            </a:r>
          </a:p>
          <a:p>
            <a:pPr marL="514350" indent="-514350" eaLnBrk="1" hangingPunct="1">
              <a:buFontTx/>
              <a:buChar char="-"/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Почему Лена (Вася, Петя и т.д.) такая умница, а ты  - нет?!</a:t>
            </a:r>
          </a:p>
        </p:txBody>
      </p:sp>
    </p:spTree>
    <p:extLst>
      <p:ext uri="{BB962C8B-B14F-4D97-AF65-F5344CB8AC3E}">
        <p14:creationId xmlns:p14="http://schemas.microsoft.com/office/powerpoint/2010/main" val="28401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00108"/>
            <a:ext cx="78581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AutoNum type="arabicPeriod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Меняется весь уклад жизни.</a:t>
            </a:r>
          </a:p>
          <a:p>
            <a:pPr marL="1143000" indent="-1143000" algn="ctr">
              <a:buAutoNum type="arabicPeriod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Возрастает психологическая нагрузка.</a:t>
            </a:r>
          </a:p>
          <a:p>
            <a:pPr marL="1143000" indent="-1143000" algn="ctr">
              <a:buAutoNum type="arabicPeriod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Увеличивается статическая нагрузка.</a:t>
            </a:r>
          </a:p>
          <a:p>
            <a:pPr marL="1143000" indent="-1143000" algn="ctr">
              <a:buAutoNum type="arabicPeriod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Уменьшается двигательная активность.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0" indent="-1143000" algn="ctr">
              <a:buAutoNum type="arabicPeriod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Изменяются социальные отношения.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1505" y="857232"/>
            <a:ext cx="750099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Признаки успешной адаптации: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Удовлетворенность ребенка процессом обучения.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 Повышение степени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 самостоятельности ребенка при выполнении им учебных заданий.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Удовлетворенность межличностными отношениями – с одноклассниками и учителем.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 Формирование адекватного поведения.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3" descr="C:\Documents and Settings\Admin\Рабочий стол\чтение\63012400_1282412776_bc8994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93744" y="4071942"/>
            <a:ext cx="2956511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6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Самая главная оценка – это счастливые глаза ребенка, пришедшего в школу, радость учебы, общения, открытия нового. Пусть в душе каждого светит ясное солнышко!</a:t>
            </a:r>
          </a:p>
          <a:p>
            <a:r>
              <a:rPr lang="ru-RU" sz="2800" dirty="0"/>
              <a:t> </a:t>
            </a:r>
          </a:p>
        </p:txBody>
      </p:sp>
      <p:pic>
        <p:nvPicPr>
          <p:cNvPr id="1026" name="Picture 2" descr="ÐÐ°ÑÑÐ¸Ð½ÐºÐ¸ Ð¿Ð¾ Ð·Ð°Ð¿ÑÐ¾ÑÑ ÑÐ°Ð´Ð¾ÑÑÐ½ÑÐµ Ð´ÐµÑÐ¸ Ð² ÑÐºÐ¾Ð»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184576" cy="345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36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Обнимайте детей сейчас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Без какой-то особой причины,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Просто, что они есть у вас.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Обнимайте и дочку, и сына.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И не важно, сколько им лет,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Кризис возраста - всё отговорки.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Если времени вечно нет,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Всё-равно обнимайте ребенка.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Не откладывайте на потом,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Не берите на это отсрочку,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Перед тем, как сесть за столом,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Обнимайте и сына и дочку.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Этой истине тысячи лет,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Но не можем никак научиться: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Дети - наш негасимый свет,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Смысл жизни, души частица.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И не ждите какой-то знак: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Ни пятерок, ни тестов, ни балов.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Обнимайте детей просто так, 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Ведь на это и жизни мало.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6120542_5ap5WSjz4vE (700x551, 8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489648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949565"/>
            <a:ext cx="75724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Первые 2-3 месяца </a:t>
            </a: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самые трудные!</a:t>
            </a:r>
            <a:endParaRPr lang="ru-RU" sz="66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Admin\Рабочий стол\чтение\14597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6986" y="3143248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966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Психологическое напряжение, будучи достаточно длительным, может привести к </a:t>
            </a:r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школьной </a:t>
            </a:r>
            <a:r>
              <a:rPr lang="ru-RU" sz="2000" b="1" i="1" u="sng" dirty="0" err="1" smtClean="0">
                <a:solidFill>
                  <a:schemeClr val="accent6">
                    <a:lumMod val="50000"/>
                  </a:schemeClr>
                </a:solidFill>
              </a:rPr>
              <a:t>дезадаптации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: ребенок становится недисциплинированным, невнимательным, безответственным, отстает в учебе, быстро утомляется и просто не хочет идти в школу.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Ухудшаются отношения с одноклассниками,  возможны ссоры и драки, взаимные обиды. Другие становятся скованными, робкими, стараются держаться незаметно. Не слушают, когда к ним обращаются взрослые, при малейшей неудаче, замечании плачут.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 части детей может нарушиться сон, аппетит, иногда поднимается температура, обостряются хронические заболевания. Может появиться интерес к игрушкам, играм, к книгам для очень маленьких детей.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751344"/>
            <a:ext cx="74295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По статистике,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 половина детей в классе адаптируются за первое полугодие.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800" b="1" baseline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Для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остальных требуется больше времени для привыкания к новой школьной жизни.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C:\Documents and Settings\Admin\Рабочий стол\чтение\67648.124666791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3429001"/>
            <a:ext cx="3786214" cy="2816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24" y="785794"/>
            <a:ext cx="74295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Физиологическая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адаптация.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baseline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4000" b="1" baseline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600" baseline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Физиологические бури (первые 2-3 недели).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-  Неустойчивое приспособление.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aseline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- Относительно устойчивое приспособление.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C:\Documents and Settings\Admin\Рабочий стол\чтение\School Photo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6938" y="4214818"/>
            <a:ext cx="321012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Режим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дня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Оптимально для детей 7 лет спать около 11 часов в сутки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, можно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дать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возможность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поспать днем. 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детей два пика мозговой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активности: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 9 до 12 и с 16 до 18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 Следите за временем вместе с ребенком, научите его чувствовать время.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	Физические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нагрузки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Ежедневная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утренняя физзарядка, прогулка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 дороге из школы перед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выполнением домашних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занятий. Занятия спортом или физические нагрузки.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Общее количество времени, проводимое первоклассником на свежем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воздухе,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должно составлять 3-4 часа в день.</a:t>
            </a:r>
          </a:p>
        </p:txBody>
      </p:sp>
    </p:spTree>
    <p:extLst>
      <p:ext uri="{BB962C8B-B14F-4D97-AF65-F5344CB8AC3E}">
        <p14:creationId xmlns:p14="http://schemas.microsoft.com/office/powerpoint/2010/main" val="35775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1" y="577882"/>
            <a:ext cx="7422903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Социально-психологическая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адаптация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Н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овая с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циальная роль (Я ученик!) переоценка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ценностей, и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кризис 7 лет;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 В 6-7 лет происходят серьезные изменения в эмоциональной сфере ребенка.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Причины трудностей </a:t>
            </a:r>
            <a:r>
              <a:rPr lang="ru-RU" sz="2000" b="1" dirty="0"/>
              <a:t>адаптации к школе</a:t>
            </a:r>
            <a:r>
              <a:rPr lang="ru-RU" sz="2000" b="1" dirty="0" smtClean="0"/>
              <a:t>:</a:t>
            </a:r>
          </a:p>
          <a:p>
            <a:endParaRPr lang="ru-RU" sz="2000" dirty="0"/>
          </a:p>
          <a:p>
            <a:r>
              <a:rPr lang="ru-RU" sz="2000" dirty="0"/>
              <a:t>1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Несформированность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«внутренней позиции» школьника. Недостаточное развитие учебной мотивации.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2. Слабое развитие произвольности. Неготовность подчиниться новым правилам школьной жизни.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3.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Особенности отношени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 себе: эгоизм, неуверенность.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3. Недостаточно развитая способность к взаимодействию с другими детьми. Трудности в общении с учителем (непослушание, застенчивость, обидчивость….)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4. Завышенные требования со стороны родителей.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5.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Проблемы со здоровьем.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Гиперактивность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и синдром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дефицита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внимания (СДВГ)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493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Козлова М.Н.</cp:lastModifiedBy>
  <cp:revision>30</cp:revision>
  <dcterms:created xsi:type="dcterms:W3CDTF">2011-09-09T05:45:10Z</dcterms:created>
  <dcterms:modified xsi:type="dcterms:W3CDTF">2018-09-14T16:38:50Z</dcterms:modified>
</cp:coreProperties>
</file>